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3" r:id="rId1"/>
  </p:sldMasterIdLst>
  <p:notesMasterIdLst>
    <p:notesMasterId r:id="rId9"/>
  </p:notesMasterIdLst>
  <p:handoutMasterIdLst>
    <p:handoutMasterId r:id="rId10"/>
  </p:handoutMasterIdLst>
  <p:sldIdLst>
    <p:sldId id="265" r:id="rId2"/>
    <p:sldId id="266" r:id="rId3"/>
    <p:sldId id="267" r:id="rId4"/>
    <p:sldId id="271" r:id="rId5"/>
    <p:sldId id="272" r:id="rId6"/>
    <p:sldId id="268" r:id="rId7"/>
    <p:sldId id="27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FCE"/>
    <a:srgbClr val="0E4133"/>
    <a:srgbClr val="FFFFFF"/>
    <a:srgbClr val="F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4" autoAdjust="0"/>
    <p:restoredTop sz="94622" autoAdjust="0"/>
  </p:normalViewPr>
  <p:slideViewPr>
    <p:cSldViewPr snapToGrid="0" snapToObjects="1">
      <p:cViewPr varScale="1">
        <p:scale>
          <a:sx n="74" d="100"/>
          <a:sy n="74" d="100"/>
        </p:scale>
        <p:origin x="66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32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3B776-6175-174E-A567-DE50D7BED911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EC32F-E123-1141-A8A4-7B9BC3A436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641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F2B0-247F-2E46-9182-F7AF6491F7EE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040DC-8D93-D248-A30D-A93EAD59A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7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mslag_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Natuurlijke begrazing en predatie</a:t>
            </a:r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9147600" cy="5829300"/>
          </a:xfrm>
          <a:solidFill>
            <a:schemeClr val="accent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936238"/>
            <a:ext cx="7794624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664767"/>
            <a:ext cx="7794625" cy="864621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Auteur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omslag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90"/>
            <a:ext cx="9143719" cy="44640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90"/>
            <a:ext cx="9143719" cy="446401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43000" y="19050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en-GB" sz="2000">
              <a:latin typeface="Trebuchet MS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783838"/>
            <a:ext cx="7794624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13" name="Titel 14"/>
          <p:cNvSpPr>
            <a:spLocks noGrp="1"/>
          </p:cNvSpPr>
          <p:nvPr>
            <p:ph type="title"/>
          </p:nvPr>
        </p:nvSpPr>
        <p:spPr>
          <a:xfrm>
            <a:off x="690885" y="4073902"/>
            <a:ext cx="7789539" cy="6483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5836674"/>
            <a:ext cx="7794625" cy="567171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nl-NL" dirty="0"/>
              <a:t>Auteur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691554" y="1444043"/>
            <a:ext cx="3071446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nl-NL" sz="1400" b="1" spc="100" baseline="0" dirty="0">
                <a:solidFill>
                  <a:schemeClr val="bg1"/>
                </a:solidFill>
                <a:latin typeface="+mn-lt"/>
              </a:rPr>
              <a:t>DE ZOOGDIERVERENIGING ZET ZICH IN VOOR ONDERZOEK NAAR, </a:t>
            </a:r>
          </a:p>
          <a:p>
            <a:pPr>
              <a:lnSpc>
                <a:spcPts val="2100"/>
              </a:lnSpc>
            </a:pPr>
            <a:r>
              <a:rPr lang="nl-NL" sz="1400" b="1" spc="100" baseline="0" dirty="0">
                <a:solidFill>
                  <a:schemeClr val="bg1"/>
                </a:solidFill>
                <a:latin typeface="+mn-lt"/>
              </a:rPr>
              <a:t>EN BESCHERMING VAN INHEEMSE WILDE ZOOGDIEREN ÉN HUN LEEFGEBIEDEN IN NEDERLAND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mslag_titel 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Natuurlijke begrazing en predatie</a:t>
            </a:r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9147600" cy="5829300"/>
          </a:xfrm>
          <a:solidFill>
            <a:schemeClr val="accent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936238"/>
            <a:ext cx="7794624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7" name="Titel 14"/>
          <p:cNvSpPr>
            <a:spLocks noGrp="1"/>
          </p:cNvSpPr>
          <p:nvPr>
            <p:ph type="title"/>
          </p:nvPr>
        </p:nvSpPr>
        <p:spPr>
          <a:xfrm>
            <a:off x="843285" y="4226302"/>
            <a:ext cx="7789539" cy="6483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664767"/>
            <a:ext cx="7794625" cy="864621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Auteur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783838"/>
            <a:ext cx="7794624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2200"/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5836674"/>
            <a:ext cx="7794625" cy="567171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nl-NL" dirty="0"/>
              <a:t>Auteur</a:t>
            </a:r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4586286" y="1054100"/>
            <a:ext cx="4557714" cy="2908300"/>
          </a:xfrm>
          <a:solidFill>
            <a:schemeClr val="accent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0" y="1054100"/>
            <a:ext cx="4554000" cy="2908300"/>
          </a:xfrm>
          <a:solidFill>
            <a:schemeClr val="accent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5798" y="4155006"/>
            <a:ext cx="7796537" cy="52158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dia twe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(Titel presentatie)</a:t>
            </a:r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4700589" y="1187120"/>
            <a:ext cx="3779836" cy="37706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652786" y="1187120"/>
            <a:ext cx="3780000" cy="37706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52786" y="479802"/>
            <a:ext cx="7043414" cy="52158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685800" y="5143500"/>
            <a:ext cx="7794625" cy="10144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(Titel presentatie)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>
          <a:xfrm>
            <a:off x="685800" y="1314450"/>
            <a:ext cx="7794625" cy="4886325"/>
          </a:xfrm>
        </p:spPr>
        <p:txBody>
          <a:bodyPr/>
          <a:lstStyle>
            <a:lvl1pPr>
              <a:lnSpc>
                <a:spcPts val="3200"/>
              </a:lnSpc>
              <a:defRPr/>
            </a:lvl1pPr>
            <a:lvl2pPr>
              <a:lnSpc>
                <a:spcPts val="3200"/>
              </a:lnSpc>
              <a:defRPr/>
            </a:lvl2pPr>
            <a:lvl3pPr>
              <a:lnSpc>
                <a:spcPts val="3200"/>
              </a:lnSpc>
              <a:defRPr/>
            </a:lvl3pPr>
            <a:lvl4pPr>
              <a:lnSpc>
                <a:spcPts val="3200"/>
              </a:lnSpc>
              <a:defRPr/>
            </a:lvl4pPr>
            <a:lvl5pPr>
              <a:lnSpc>
                <a:spcPts val="32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(Titel presentatie)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1001383"/>
            <a:ext cx="9144000" cy="550895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-2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(Titel presentatie)</a:t>
            </a:r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51600" y="1376313"/>
            <a:ext cx="3780000" cy="4838749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defRPr sz="2000"/>
            </a:lvl1pPr>
            <a:lvl2pPr marL="252000" indent="-252000">
              <a:lnSpc>
                <a:spcPts val="2600"/>
              </a:lnSpc>
              <a:spcBef>
                <a:spcPts val="0"/>
              </a:spcBef>
              <a:defRPr sz="2000"/>
            </a:lvl2pPr>
            <a:lvl3pPr marL="504000" indent="-252000">
              <a:lnSpc>
                <a:spcPts val="2600"/>
              </a:lnSpc>
              <a:spcBef>
                <a:spcPts val="0"/>
              </a:spcBef>
              <a:defRPr sz="2000"/>
            </a:lvl3pPr>
            <a:lvl4pPr indent="-252000">
              <a:lnSpc>
                <a:spcPts val="2600"/>
              </a:lnSpc>
              <a:spcBef>
                <a:spcPts val="0"/>
              </a:spcBef>
              <a:defRPr sz="2000"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13"/>
          </p:nvPr>
        </p:nvSpPr>
        <p:spPr>
          <a:xfrm>
            <a:off x="4701150" y="1376313"/>
            <a:ext cx="3780000" cy="4838750"/>
          </a:xfrm>
        </p:spPr>
        <p:txBody>
          <a:bodyPr/>
          <a:lstStyle>
            <a:lvl1pPr marL="190800"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0CA55-E609-4317-92DB-6B6E1E58572D}" type="datetimeFigureOut">
              <a:rPr lang="nl-NL" altLang="nl-NL"/>
              <a:pPr/>
              <a:t>23-6-2025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CC28-BFA9-472E-BC4A-48DAC71D559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02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6108071"/>
            <a:ext cx="9144000" cy="7595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6108071"/>
            <a:ext cx="9144000" cy="759553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1600" y="1455630"/>
            <a:ext cx="7829550" cy="49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E8A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81600" y="-92075"/>
            <a:ext cx="13716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115000"/>
              </a:lnSpc>
            </a:pPr>
            <a:endParaRPr lang="nl-NL" sz="1200" b="1">
              <a:solidFill>
                <a:schemeClr val="accent1"/>
              </a:solidFill>
              <a:latin typeface="Amerigo BT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71800" y="18288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762000"/>
            <a:endParaRPr lang="nl-NL" sz="2000" b="1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717845" y="6511097"/>
            <a:ext cx="1763305" cy="258835"/>
          </a:xfrm>
          <a:prstGeom prst="rect">
            <a:avLst/>
          </a:prstGeom>
        </p:spPr>
        <p:txBody>
          <a:bodyPr vert="horz" lIns="91440" tIns="28800" rIns="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</a:lstStyle>
          <a:p>
            <a:fld id="{306CB06F-8D94-B64C-AC66-62AFBAF073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652786" y="479802"/>
            <a:ext cx="7043414" cy="52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85800" y="6522820"/>
            <a:ext cx="3010640" cy="249211"/>
          </a:xfrm>
          <a:prstGeom prst="rect">
            <a:avLst/>
          </a:prstGeom>
        </p:spPr>
        <p:txBody>
          <a:bodyPr vert="horz" lIns="0" tIns="18000" rIns="91440" bIns="45720" rtlCol="0" anchor="ctr"/>
          <a:lstStyle>
            <a:lvl1pPr algn="l">
              <a:defRPr lang="en-US" sz="1100" b="0" i="0" smtClean="0">
                <a:solidFill>
                  <a:schemeClr val="tx2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altLang="nl-NL" dirty="0"/>
              <a:t>(Titel presentatie)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01" y="189010"/>
            <a:ext cx="961588" cy="72119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01" y="189010"/>
            <a:ext cx="961588" cy="7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5" r:id="rId2"/>
    <p:sldLayoutId id="2147483686" r:id="rId3"/>
    <p:sldLayoutId id="2147483687" r:id="rId4"/>
    <p:sldLayoutId id="2147483692" r:id="rId5"/>
    <p:sldLayoutId id="2147483688" r:id="rId6"/>
    <p:sldLayoutId id="2147483694" r:id="rId7"/>
    <p:sldLayoutId id="2147483690" r:id="rId8"/>
    <p:sldLayoutId id="214748369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3000" b="1" i="0">
          <a:solidFill>
            <a:schemeClr val="accent1"/>
          </a:solidFill>
          <a:latin typeface="Bitter" charset="0"/>
          <a:ea typeface="Bitter" charset="0"/>
          <a:cs typeface="Bitter" charset="0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000">
          <a:solidFill>
            <a:srgbClr val="D06000"/>
          </a:solidFill>
          <a:latin typeface="Verdana" charset="0"/>
          <a:ea typeface="ＭＳ Ｐゴシック" charset="0"/>
        </a:defRPr>
      </a:lvl9pPr>
    </p:titleStyle>
    <p:bodyStyle>
      <a:lvl1pPr marL="190500" indent="-190500" algn="l" defTabSz="762000" rtl="0" eaLnBrk="1" fontAlgn="base" hangingPunct="1">
        <a:lnSpc>
          <a:spcPts val="3600"/>
        </a:lnSpc>
        <a:spcBef>
          <a:spcPts val="0"/>
        </a:spcBef>
        <a:spcAft>
          <a:spcPct val="0"/>
        </a:spcAft>
        <a:defRPr sz="2400" b="0" i="0">
          <a:solidFill>
            <a:srgbClr val="0E4133"/>
          </a:solidFill>
          <a:latin typeface="Calibri Normaal" charset="0"/>
          <a:ea typeface="+mn-ea"/>
          <a:cs typeface="+mn-cs"/>
        </a:defRPr>
      </a:lvl1pPr>
      <a:lvl2pPr marL="360000" indent="-360000" algn="l" defTabSz="762000" rtl="0" eaLnBrk="1" fontAlgn="base" hangingPunct="1">
        <a:lnSpc>
          <a:spcPts val="3600"/>
        </a:lnSpc>
        <a:spcBef>
          <a:spcPts val="0"/>
        </a:spcBef>
        <a:spcAft>
          <a:spcPct val="0"/>
        </a:spcAft>
        <a:buFont typeface="Times" charset="0"/>
        <a:buChar char="•"/>
        <a:defRPr sz="2400" b="0" i="0">
          <a:solidFill>
            <a:srgbClr val="0E4133"/>
          </a:solidFill>
          <a:latin typeface="Calibri Normaal" charset="0"/>
          <a:ea typeface="+mn-ea"/>
        </a:defRPr>
      </a:lvl2pPr>
      <a:lvl3pPr marL="720000" marR="0" indent="-360000" algn="l" defTabSz="762000" rtl="0" eaLnBrk="1" fontAlgn="base" latinLnBrk="0" hangingPunct="1">
        <a:lnSpc>
          <a:spcPts val="3600"/>
        </a:lnSpc>
        <a:spcBef>
          <a:spcPts val="0"/>
        </a:spcBef>
        <a:spcAft>
          <a:spcPct val="0"/>
        </a:spcAft>
        <a:buClrTx/>
        <a:buSzTx/>
        <a:buFont typeface="Times" charset="0"/>
        <a:buChar char="–"/>
        <a:tabLst/>
        <a:defRPr sz="2400" b="0" i="0">
          <a:solidFill>
            <a:srgbClr val="0E4133"/>
          </a:solidFill>
          <a:latin typeface="Calibri Normaal" charset="0"/>
          <a:ea typeface="+mn-ea"/>
        </a:defRPr>
      </a:lvl3pPr>
      <a:lvl4pPr marL="1080000" indent="-360000" algn="l" defTabSz="762000" rtl="0" eaLnBrk="1" fontAlgn="base" hangingPunct="1">
        <a:lnSpc>
          <a:spcPts val="3600"/>
        </a:lnSpc>
        <a:spcBef>
          <a:spcPts val="0"/>
        </a:spcBef>
        <a:spcAft>
          <a:spcPct val="0"/>
        </a:spcAft>
        <a:buFont typeface="Courier New" charset="0"/>
        <a:buChar char="o"/>
        <a:defRPr sz="2400" b="0" i="0" baseline="0">
          <a:solidFill>
            <a:srgbClr val="0E4133"/>
          </a:solidFill>
          <a:latin typeface="Calibri Normaal" charset="0"/>
          <a:ea typeface="+mn-ea"/>
        </a:defRPr>
      </a:lvl4pPr>
      <a:lvl5pPr marL="1440000" indent="-360000" algn="l" defTabSz="762000" rtl="0" eaLnBrk="1" fontAlgn="base" hangingPunct="1">
        <a:lnSpc>
          <a:spcPts val="3600"/>
        </a:lnSpc>
        <a:spcBef>
          <a:spcPts val="0"/>
        </a:spcBef>
        <a:spcAft>
          <a:spcPct val="0"/>
        </a:spcAft>
        <a:buFont typeface="Arial" charset="0"/>
        <a:buChar char="•"/>
        <a:defRPr sz="2400" b="0" i="0">
          <a:solidFill>
            <a:srgbClr val="0E4133"/>
          </a:solidFill>
          <a:latin typeface="Calibri Normaal" charset="0"/>
          <a:ea typeface="+mn-ea"/>
        </a:defRPr>
      </a:lvl5pPr>
      <a:lvl6pPr marL="2547938" indent="-228600" algn="l" defTabSz="762000" rtl="0" eaLnBrk="1" fontAlgn="base" hangingPunct="1">
        <a:lnSpc>
          <a:spcPts val="3200"/>
        </a:lnSpc>
        <a:spcBef>
          <a:spcPct val="20000"/>
        </a:spcBef>
        <a:spcAft>
          <a:spcPct val="0"/>
        </a:spcAft>
        <a:defRPr sz="2400">
          <a:solidFill>
            <a:srgbClr val="0E4133"/>
          </a:solidFill>
          <a:latin typeface="+mn-lt"/>
          <a:ea typeface="+mn-ea"/>
        </a:defRPr>
      </a:lvl6pPr>
      <a:lvl7pPr marL="3005138" indent="-228600" algn="l" defTabSz="762000" rtl="0" eaLnBrk="1" fontAlgn="base" hangingPunct="1">
        <a:lnSpc>
          <a:spcPts val="3200"/>
        </a:lnSpc>
        <a:spcBef>
          <a:spcPct val="20000"/>
        </a:spcBef>
        <a:spcAft>
          <a:spcPct val="0"/>
        </a:spcAft>
        <a:defRPr sz="2400">
          <a:solidFill>
            <a:srgbClr val="0E4133"/>
          </a:solidFill>
          <a:latin typeface="+mn-lt"/>
          <a:ea typeface="+mn-ea"/>
        </a:defRPr>
      </a:lvl7pPr>
      <a:lvl8pPr marL="3462338" indent="-228600" algn="l" defTabSz="762000" rtl="0" eaLnBrk="1" fontAlgn="base" hangingPunct="1">
        <a:lnSpc>
          <a:spcPts val="3200"/>
        </a:lnSpc>
        <a:spcBef>
          <a:spcPct val="20000"/>
        </a:spcBef>
        <a:spcAft>
          <a:spcPct val="0"/>
        </a:spcAft>
        <a:defRPr sz="2400">
          <a:solidFill>
            <a:srgbClr val="0E4133"/>
          </a:solidFill>
          <a:latin typeface="+mn-lt"/>
          <a:ea typeface="+mn-ea"/>
        </a:defRPr>
      </a:lvl8pPr>
      <a:lvl9pPr marL="3919538" indent="-228600" algn="l" defTabSz="762000" rtl="0" eaLnBrk="1" fontAlgn="base" hangingPunct="1">
        <a:lnSpc>
          <a:spcPts val="3200"/>
        </a:lnSpc>
        <a:spcBef>
          <a:spcPct val="20000"/>
        </a:spcBef>
        <a:spcAft>
          <a:spcPct val="0"/>
        </a:spcAft>
        <a:defRPr sz="2400">
          <a:solidFill>
            <a:srgbClr val="0E4133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International </a:t>
            </a:r>
            <a:r>
              <a:rPr lang="nl-NL" sz="2800" dirty="0" err="1" smtClean="0"/>
              <a:t>Beaver</a:t>
            </a:r>
            <a:r>
              <a:rPr lang="nl-NL" sz="2800" dirty="0" smtClean="0"/>
              <a:t> Knowledge Hub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1</a:t>
            </a:fld>
            <a:endParaRPr lang="nl-NL" altLang="nl-NL"/>
          </a:p>
        </p:txBody>
      </p:sp>
      <p:pic>
        <p:nvPicPr>
          <p:cNvPr id="1026" name="Picture 2" descr="Bever - dier, levend - Leen Kiek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5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545357" y="6660249"/>
            <a:ext cx="1598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+mn-lt"/>
              </a:rPr>
              <a:t>Photo: Leen Kiekboom</a:t>
            </a:r>
            <a:endParaRPr lang="nl-NL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92477" y="937790"/>
            <a:ext cx="184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latin typeface="+mn-lt"/>
              </a:rPr>
              <a:t>Marloes Leeflang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82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Connecting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sharing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8865" y="3283765"/>
            <a:ext cx="7829550" cy="178075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nl-NL" sz="2000" b="1" u="sng" dirty="0" err="1" smtClean="0">
                <a:solidFill>
                  <a:schemeClr val="tx1"/>
                </a:solidFill>
                <a:latin typeface="+mn-lt"/>
              </a:rPr>
              <a:t>Vision</a:t>
            </a:r>
            <a:endParaRPr lang="nl-NL" sz="20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</a:pP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Gather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share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valuable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reliable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knowledge</a:t>
            </a:r>
            <a:endParaRPr lang="nl-NL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</a:pP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focussing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Eurasian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beavers</a:t>
            </a:r>
            <a:endParaRPr lang="nl-NL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</a:pP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their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impact on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environment</a:t>
            </a:r>
          </a:p>
          <a:p>
            <a:pPr marL="0" indent="0">
              <a:lnSpc>
                <a:spcPct val="100000"/>
              </a:lnSpc>
            </a:pP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on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an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</a:rPr>
              <a:t>international</a:t>
            </a:r>
            <a:r>
              <a:rPr lang="nl-NL" sz="2000" dirty="0" smtClean="0">
                <a:solidFill>
                  <a:schemeClr val="tx1"/>
                </a:solidFill>
                <a:latin typeface="+mn-lt"/>
              </a:rPr>
              <a:t> level</a:t>
            </a:r>
          </a:p>
          <a:p>
            <a:pPr marL="0" indent="0">
              <a:lnSpc>
                <a:spcPct val="100000"/>
              </a:lnSpc>
            </a:pPr>
            <a:endParaRPr lang="nl-NL" sz="2000" dirty="0">
              <a:latin typeface="+mn-lt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598865" y="5262005"/>
            <a:ext cx="7829550" cy="82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E8A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defRPr sz="2400" b="0" i="0">
                <a:solidFill>
                  <a:srgbClr val="0E4133"/>
                </a:solidFill>
                <a:latin typeface="Calibri Normaal" charset="0"/>
                <a:ea typeface="+mn-ea"/>
                <a:cs typeface="+mn-cs"/>
              </a:defRPr>
            </a:lvl1pPr>
            <a:lvl2pPr marL="360000" indent="-3600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Font typeface="Times" charset="0"/>
              <a:buChar char="•"/>
              <a:defRPr sz="2400" b="0" i="0">
                <a:solidFill>
                  <a:srgbClr val="0E4133"/>
                </a:solidFill>
                <a:latin typeface="Calibri Normaal" charset="0"/>
                <a:ea typeface="+mn-ea"/>
              </a:defRPr>
            </a:lvl2pPr>
            <a:lvl3pPr marL="720000" marR="0" indent="-360000" algn="l" defTabSz="7620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imes" charset="0"/>
              <a:buChar char="–"/>
              <a:tabLst/>
              <a:defRPr sz="2400" b="0" i="0">
                <a:solidFill>
                  <a:srgbClr val="0E4133"/>
                </a:solidFill>
                <a:latin typeface="Calibri Normaal" charset="0"/>
                <a:ea typeface="+mn-ea"/>
              </a:defRPr>
            </a:lvl3pPr>
            <a:lvl4pPr marL="1080000" indent="-3600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Font typeface="Courier New" charset="0"/>
              <a:buChar char="o"/>
              <a:defRPr sz="2400" b="0" i="0" baseline="0">
                <a:solidFill>
                  <a:srgbClr val="0E4133"/>
                </a:solidFill>
                <a:latin typeface="Calibri Normaal" charset="0"/>
                <a:ea typeface="+mn-ea"/>
              </a:defRPr>
            </a:lvl4pPr>
            <a:lvl5pPr marL="1440000" indent="-3600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b="0" i="0">
                <a:solidFill>
                  <a:srgbClr val="0E4133"/>
                </a:solidFill>
                <a:latin typeface="Calibri Normaal" charset="0"/>
                <a:ea typeface="+mn-ea"/>
              </a:defRPr>
            </a:lvl5pPr>
            <a:lvl6pPr marL="25479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6pPr>
            <a:lvl7pPr marL="30051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7pPr>
            <a:lvl8pPr marL="34623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8pPr>
            <a:lvl9pPr marL="39195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nl-NL" sz="2000" b="1" u="sng" kern="0" dirty="0" err="1" smtClean="0">
                <a:solidFill>
                  <a:schemeClr val="tx1"/>
                </a:solidFill>
                <a:latin typeface="+mn-lt"/>
              </a:rPr>
              <a:t>Audience</a:t>
            </a:r>
            <a:endParaRPr lang="nl-NL" sz="2000" b="1" u="sng" kern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</a:pPr>
            <a:r>
              <a:rPr lang="nl-NL" sz="2000" kern="0" dirty="0" err="1" smtClean="0">
                <a:solidFill>
                  <a:schemeClr val="tx1"/>
                </a:solidFill>
                <a:latin typeface="+mn-lt"/>
              </a:rPr>
              <a:t>Researchers</a:t>
            </a:r>
            <a:r>
              <a:rPr lang="nl-NL" sz="20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kern="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nl-NL" sz="2000" kern="0" dirty="0" smtClean="0">
                <a:solidFill>
                  <a:schemeClr val="tx1"/>
                </a:solidFill>
                <a:latin typeface="+mn-lt"/>
              </a:rPr>
              <a:t> professionals/</a:t>
            </a:r>
            <a:r>
              <a:rPr lang="nl-NL" sz="2000" kern="0" dirty="0" err="1" smtClean="0">
                <a:solidFill>
                  <a:schemeClr val="tx1"/>
                </a:solidFill>
                <a:latin typeface="+mn-lt"/>
              </a:rPr>
              <a:t>practicioners</a:t>
            </a:r>
            <a:r>
              <a:rPr lang="nl-NL" sz="20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kern="0" dirty="0" err="1" smtClean="0">
                <a:solidFill>
                  <a:schemeClr val="tx1"/>
                </a:solidFill>
                <a:latin typeface="+mn-lt"/>
              </a:rPr>
              <a:t>working</a:t>
            </a:r>
            <a:r>
              <a:rPr lang="nl-NL" sz="20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kern="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lang="nl-NL" sz="20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2000" kern="0" dirty="0" err="1" smtClean="0">
                <a:solidFill>
                  <a:schemeClr val="tx1"/>
                </a:solidFill>
                <a:latin typeface="+mn-lt"/>
              </a:rPr>
              <a:t>beavers</a:t>
            </a:r>
            <a:endParaRPr lang="nl-NL" sz="200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98865" y="1688959"/>
            <a:ext cx="6195150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+mn-lt"/>
              </a:rPr>
              <a:t>Environment </a:t>
            </a:r>
            <a:r>
              <a:rPr lang="nl-NL" sz="2000" dirty="0">
                <a:latin typeface="+mn-lt"/>
              </a:rPr>
              <a:t>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Natural </a:t>
            </a:r>
            <a:r>
              <a:rPr lang="nl-NL" sz="2000" dirty="0">
                <a:solidFill>
                  <a:srgbClr val="0E4133"/>
                </a:solidFill>
                <a:latin typeface="+mn-lt"/>
              </a:rPr>
              <a:t>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+mn-lt"/>
              </a:rPr>
              <a:t>Beaver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Trust</a:t>
            </a:r>
            <a:br>
              <a:rPr lang="nl-NL" sz="2000" dirty="0" smtClean="0">
                <a:latin typeface="+mn-lt"/>
              </a:rPr>
            </a:br>
            <a:endParaRPr lang="nl-NL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Stowa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Dutch </a:t>
            </a:r>
            <a:r>
              <a:rPr lang="nl-NL" sz="2000" dirty="0" err="1">
                <a:latin typeface="+mn-lt"/>
              </a:rPr>
              <a:t>Mammal</a:t>
            </a:r>
            <a:r>
              <a:rPr lang="nl-NL" sz="2000" dirty="0">
                <a:latin typeface="+mn-lt"/>
              </a:rPr>
              <a:t>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+mn-lt"/>
              </a:rPr>
              <a:t>Individual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beaver</a:t>
            </a:r>
            <a:r>
              <a:rPr lang="nl-NL" sz="2000" dirty="0">
                <a:latin typeface="+mn-lt"/>
              </a:rPr>
              <a:t> experts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598865" y="1359546"/>
            <a:ext cx="7829550" cy="4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E8A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defRPr sz="2400" b="0" i="0">
                <a:solidFill>
                  <a:srgbClr val="0E4133"/>
                </a:solidFill>
                <a:latin typeface="Calibri Normaal" charset="0"/>
                <a:ea typeface="+mn-ea"/>
                <a:cs typeface="+mn-cs"/>
              </a:defRPr>
            </a:lvl1pPr>
            <a:lvl2pPr marL="360000" indent="-3600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Font typeface="Times" charset="0"/>
              <a:buChar char="•"/>
              <a:defRPr sz="2400" b="0" i="0">
                <a:solidFill>
                  <a:srgbClr val="0E4133"/>
                </a:solidFill>
                <a:latin typeface="Calibri Normaal" charset="0"/>
                <a:ea typeface="+mn-ea"/>
              </a:defRPr>
            </a:lvl2pPr>
            <a:lvl3pPr marL="720000" marR="0" indent="-360000" algn="l" defTabSz="7620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imes" charset="0"/>
              <a:buChar char="–"/>
              <a:tabLst/>
              <a:defRPr sz="2400" b="0" i="0">
                <a:solidFill>
                  <a:srgbClr val="0E4133"/>
                </a:solidFill>
                <a:latin typeface="Calibri Normaal" charset="0"/>
                <a:ea typeface="+mn-ea"/>
              </a:defRPr>
            </a:lvl3pPr>
            <a:lvl4pPr marL="1080000" indent="-3600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Font typeface="Courier New" charset="0"/>
              <a:buChar char="o"/>
              <a:defRPr sz="2400" b="0" i="0" baseline="0">
                <a:solidFill>
                  <a:srgbClr val="0E4133"/>
                </a:solidFill>
                <a:latin typeface="Calibri Normaal" charset="0"/>
                <a:ea typeface="+mn-ea"/>
              </a:defRPr>
            </a:lvl4pPr>
            <a:lvl5pPr marL="1440000" indent="-360000" algn="l" defTabSz="762000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b="0" i="0">
                <a:solidFill>
                  <a:srgbClr val="0E4133"/>
                </a:solidFill>
                <a:latin typeface="Calibri Normaal" charset="0"/>
                <a:ea typeface="+mn-ea"/>
              </a:defRPr>
            </a:lvl5pPr>
            <a:lvl6pPr marL="25479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6pPr>
            <a:lvl7pPr marL="30051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7pPr>
            <a:lvl8pPr marL="34623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8pPr>
            <a:lvl9pPr marL="3919538" indent="-228600" algn="l" defTabSz="762000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E4133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nl-NL" sz="2000" b="1" u="sng" kern="0" dirty="0" smtClean="0">
                <a:solidFill>
                  <a:schemeClr val="tx1"/>
                </a:solidFill>
                <a:latin typeface="+mn-lt"/>
              </a:rPr>
              <a:t>Partners</a:t>
            </a:r>
            <a:endParaRPr lang="nl-NL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57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Platform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1600" y="1262374"/>
            <a:ext cx="7829550" cy="4976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 err="1" smtClean="0">
                <a:latin typeface="+mn-lt"/>
              </a:rPr>
              <a:t>Now</a:t>
            </a:r>
            <a:r>
              <a:rPr lang="nl-NL" u="sng" dirty="0" smtClean="0">
                <a:latin typeface="+mn-lt"/>
              </a:rPr>
              <a:t>: </a:t>
            </a:r>
            <a:r>
              <a:rPr lang="nl-NL" dirty="0" smtClean="0">
                <a:latin typeface="+mn-lt"/>
              </a:rPr>
              <a:t>design platform, </a:t>
            </a:r>
            <a:r>
              <a:rPr lang="nl-NL" dirty="0" err="1" smtClean="0">
                <a:latin typeface="+mn-lt"/>
              </a:rPr>
              <a:t>create</a:t>
            </a:r>
            <a:r>
              <a:rPr lang="nl-NL" dirty="0" smtClean="0">
                <a:latin typeface="+mn-lt"/>
              </a:rPr>
              <a:t> content</a:t>
            </a:r>
            <a:endParaRPr lang="nl-NL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 smtClean="0">
                <a:latin typeface="+mn-lt"/>
              </a:rPr>
              <a:t>Summer: </a:t>
            </a:r>
            <a:r>
              <a:rPr lang="nl-NL" dirty="0" smtClean="0">
                <a:latin typeface="+mn-lt"/>
              </a:rPr>
              <a:t>upload content </a:t>
            </a:r>
            <a:r>
              <a:rPr lang="nl-NL" dirty="0" err="1" smtClean="0">
                <a:latin typeface="+mn-lt"/>
              </a:rPr>
              <a:t>to</a:t>
            </a:r>
            <a:r>
              <a:rPr lang="nl-NL" dirty="0" smtClean="0">
                <a:latin typeface="+mn-lt"/>
              </a:rPr>
              <a:t>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 err="1" smtClean="0">
                <a:latin typeface="+mn-lt"/>
              </a:rPr>
              <a:t>Autumn</a:t>
            </a:r>
            <a:r>
              <a:rPr lang="nl-NL" u="sng" dirty="0" smtClean="0">
                <a:latin typeface="+mn-lt"/>
              </a:rPr>
              <a:t>: </a:t>
            </a:r>
            <a:r>
              <a:rPr lang="nl-NL" dirty="0" err="1" smtClean="0">
                <a:latin typeface="+mn-lt"/>
              </a:rPr>
              <a:t>publish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and</a:t>
            </a:r>
            <a:r>
              <a:rPr lang="nl-NL" dirty="0" smtClean="0">
                <a:latin typeface="+mn-lt"/>
              </a:rPr>
              <a:t>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+mn-lt"/>
            </a:endParaRPr>
          </a:p>
          <a:p>
            <a:pPr marL="0" indent="0" algn="ctr"/>
            <a:r>
              <a:rPr lang="nl-NL" sz="2000" b="1" dirty="0" smtClean="0">
                <a:latin typeface="+mn-lt"/>
              </a:rPr>
              <a:t>The hub </a:t>
            </a:r>
            <a:r>
              <a:rPr lang="nl-NL" sz="2000" b="1" dirty="0" err="1" smtClean="0">
                <a:latin typeface="+mn-lt"/>
              </a:rPr>
              <a:t>will</a:t>
            </a:r>
            <a:r>
              <a:rPr lang="nl-NL" sz="2000" b="1" dirty="0" smtClean="0">
                <a:latin typeface="+mn-lt"/>
              </a:rPr>
              <a:t> continue </a:t>
            </a:r>
            <a:r>
              <a:rPr lang="nl-NL" sz="2000" b="1" dirty="0" err="1" smtClean="0">
                <a:latin typeface="+mn-lt"/>
              </a:rPr>
              <a:t>to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grow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and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develop</a:t>
            </a:r>
            <a:r>
              <a:rPr lang="nl-NL" sz="2000" b="1" dirty="0" smtClean="0">
                <a:latin typeface="+mn-lt"/>
              </a:rPr>
              <a:t> over time</a:t>
            </a:r>
          </a:p>
          <a:p>
            <a:pPr marL="0" indent="0" algn="ctr"/>
            <a:endParaRPr lang="nl-NL" sz="2000" b="1" dirty="0">
              <a:latin typeface="+mn-lt"/>
            </a:endParaRPr>
          </a:p>
          <a:p>
            <a:pPr marL="0" indent="0" algn="ctr"/>
            <a:r>
              <a:rPr lang="nl-NL" sz="2000" b="1" dirty="0" err="1" smtClean="0">
                <a:latin typeface="+mn-lt"/>
              </a:rPr>
              <a:t>Aim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to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be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the</a:t>
            </a:r>
            <a:r>
              <a:rPr lang="nl-NL" sz="2000" b="1" dirty="0" smtClean="0">
                <a:latin typeface="+mn-lt"/>
              </a:rPr>
              <a:t> go-</a:t>
            </a:r>
            <a:r>
              <a:rPr lang="nl-NL" sz="2000" b="1" dirty="0" err="1" smtClean="0">
                <a:latin typeface="+mn-lt"/>
              </a:rPr>
              <a:t>to</a:t>
            </a:r>
            <a:r>
              <a:rPr lang="nl-NL" sz="2000" b="1" dirty="0" smtClean="0">
                <a:latin typeface="+mn-lt"/>
              </a:rPr>
              <a:t> platform </a:t>
            </a:r>
            <a:r>
              <a:rPr lang="nl-NL" sz="2000" b="1" dirty="0" err="1" smtClean="0">
                <a:latin typeface="+mn-lt"/>
              </a:rPr>
              <a:t>about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beaver</a:t>
            </a:r>
            <a:r>
              <a:rPr lang="nl-NL" sz="2000" b="1" dirty="0" smtClean="0">
                <a:latin typeface="+mn-lt"/>
              </a:rPr>
              <a:t> benefits </a:t>
            </a:r>
            <a:r>
              <a:rPr lang="nl-NL" sz="2000" b="1" dirty="0" err="1" smtClean="0">
                <a:latin typeface="+mn-lt"/>
              </a:rPr>
              <a:t>and</a:t>
            </a:r>
            <a:r>
              <a:rPr lang="nl-NL" sz="2000" b="1" dirty="0" smtClean="0">
                <a:latin typeface="+mn-lt"/>
              </a:rPr>
              <a:t> management</a:t>
            </a:r>
          </a:p>
          <a:p>
            <a:pPr marL="0" indent="0" algn="ctr"/>
            <a:r>
              <a:rPr lang="nl-NL" sz="2000" b="1" dirty="0" err="1">
                <a:latin typeface="+mn-lt"/>
              </a:rPr>
              <a:t>w</a:t>
            </a:r>
            <a:r>
              <a:rPr lang="nl-NL" sz="2000" b="1" dirty="0" err="1" smtClean="0">
                <a:latin typeface="+mn-lt"/>
              </a:rPr>
              <a:t>ith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sustainable</a:t>
            </a:r>
            <a:r>
              <a:rPr lang="nl-NL" sz="2000" b="1" dirty="0" smtClean="0">
                <a:latin typeface="+mn-lt"/>
              </a:rPr>
              <a:t> </a:t>
            </a:r>
            <a:r>
              <a:rPr lang="nl-NL" sz="2000" b="1" dirty="0" err="1" smtClean="0">
                <a:latin typeface="+mn-lt"/>
              </a:rPr>
              <a:t>coexistence</a:t>
            </a:r>
            <a:r>
              <a:rPr lang="nl-NL" sz="2000" b="1" dirty="0" smtClean="0">
                <a:latin typeface="+mn-lt"/>
              </a:rPr>
              <a:t> in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latin typeface="+mn-lt"/>
            </a:endParaRPr>
          </a:p>
          <a:p>
            <a:pPr marL="0" indent="0"/>
            <a:endParaRPr lang="nl-NL" dirty="0">
              <a:latin typeface="+mn-lt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078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Sneak peak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4</a:t>
            </a:fld>
            <a:endParaRPr lang="nl-NL" alt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7" y="1212260"/>
            <a:ext cx="8333295" cy="52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Sneak peak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5</a:t>
            </a:fld>
            <a:endParaRPr lang="nl-NL" alt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3" y="1198901"/>
            <a:ext cx="8361575" cy="52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Want </a:t>
            </a:r>
            <a:r>
              <a:rPr lang="nl-NL" dirty="0" err="1" smtClean="0"/>
              <a:t>to</a:t>
            </a:r>
            <a:r>
              <a:rPr lang="nl-NL" dirty="0" smtClean="0"/>
              <a:t> support </a:t>
            </a:r>
            <a:r>
              <a:rPr lang="nl-NL" dirty="0" err="1" smtClean="0"/>
              <a:t>the</a:t>
            </a:r>
            <a:r>
              <a:rPr lang="nl-NL" dirty="0" smtClean="0"/>
              <a:t> hub?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Contribute</a:t>
            </a:r>
            <a:r>
              <a:rPr lang="nl-NL" dirty="0" smtClean="0"/>
              <a:t> as a </a:t>
            </a:r>
            <a:r>
              <a:rPr lang="nl-NL" dirty="0" err="1" smtClean="0"/>
              <a:t>writer</a:t>
            </a:r>
            <a:r>
              <a:rPr lang="nl-NL" dirty="0" smtClean="0"/>
              <a:t> or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Contribute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Contribute</a:t>
            </a:r>
            <a:r>
              <a:rPr lang="nl-NL" dirty="0" smtClean="0"/>
              <a:t> via </a:t>
            </a:r>
            <a:r>
              <a:rPr lang="nl-NL" dirty="0" err="1" smtClean="0"/>
              <a:t>sharing</a:t>
            </a:r>
            <a:r>
              <a:rPr lang="nl-NL" dirty="0" smtClean="0"/>
              <a:t> relevant weblinks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/>
            <a:r>
              <a:rPr lang="nl-NL" dirty="0" smtClean="0"/>
              <a:t>Email: marloes.leeflang@zoogdiervereniging.nl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561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/>
              <a:t>Questions</a:t>
            </a:r>
            <a:r>
              <a:rPr lang="nl-NL" sz="2800" dirty="0" smtClean="0"/>
              <a:t>?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CC28-BFA9-472E-BC4A-48DAC71D559E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1026" name="Picture 2" descr="Bever - dier, levend - Leen Kiek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5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545357" y="6660249"/>
            <a:ext cx="1598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+mn-lt"/>
              </a:rPr>
              <a:t>Photo: Leen Kiekboom</a:t>
            </a:r>
            <a:endParaRPr lang="nl-NL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92477" y="937790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>
                <a:latin typeface="+mn-lt"/>
              </a:rPr>
              <a:t>Marloes </a:t>
            </a:r>
            <a:r>
              <a:rPr lang="nl-NL" sz="1800" dirty="0" smtClean="0">
                <a:latin typeface="+mn-lt"/>
              </a:rPr>
              <a:t>Leeflang – marloes.leeflang@zoogdiervereniging.nl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1480216"/>
      </p:ext>
    </p:extLst>
  </p:cSld>
  <p:clrMapOvr>
    <a:masterClrMapping/>
  </p:clrMapOvr>
</p:sld>
</file>

<file path=ppt/theme/theme1.xml><?xml version="1.0" encoding="utf-8"?>
<a:theme xmlns:a="http://schemas.openxmlformats.org/drawingml/2006/main" name="Zoogdiervereniging-sjabloon (1)">
  <a:themeElements>
    <a:clrScheme name="zoogdiervereniging-kleuren2">
      <a:dk1>
        <a:srgbClr val="000000"/>
      </a:dk1>
      <a:lt1>
        <a:srgbClr val="FFFFFF"/>
      </a:lt1>
      <a:dk2>
        <a:srgbClr val="22423C"/>
      </a:dk2>
      <a:lt2>
        <a:srgbClr val="D7D7CC"/>
      </a:lt2>
      <a:accent1>
        <a:srgbClr val="21413C"/>
      </a:accent1>
      <a:accent2>
        <a:srgbClr val="EC5B02"/>
      </a:accent2>
      <a:accent3>
        <a:srgbClr val="F7F7F6"/>
      </a:accent3>
      <a:accent4>
        <a:srgbClr val="5A7370"/>
      </a:accent4>
      <a:accent5>
        <a:srgbClr val="CBCCC1"/>
      </a:accent5>
      <a:accent6>
        <a:srgbClr val="3A9D44"/>
      </a:accent6>
      <a:hlink>
        <a:srgbClr val="DA5915"/>
      </a:hlink>
      <a:folHlink>
        <a:srgbClr val="DA59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HN-pp-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N-pp-template 2">
        <a:dk1>
          <a:srgbClr val="0E4133"/>
        </a:dk1>
        <a:lt1>
          <a:srgbClr val="FFFFFF"/>
        </a:lt1>
        <a:dk2>
          <a:srgbClr val="93B82B"/>
        </a:dk2>
        <a:lt2>
          <a:srgbClr val="9F9F9F"/>
        </a:lt2>
        <a:accent1>
          <a:srgbClr val="E4E4E4"/>
        </a:accent1>
        <a:accent2>
          <a:srgbClr val="B6CB90"/>
        </a:accent2>
        <a:accent3>
          <a:srgbClr val="FFFFFF"/>
        </a:accent3>
        <a:accent4>
          <a:srgbClr val="0A362A"/>
        </a:accent4>
        <a:accent5>
          <a:srgbClr val="EFEFEF"/>
        </a:accent5>
        <a:accent6>
          <a:srgbClr val="A5B882"/>
        </a:accent6>
        <a:hlink>
          <a:srgbClr val="93B82B"/>
        </a:hlink>
        <a:folHlink>
          <a:srgbClr val="A463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N-pp-template 3">
        <a:dk1>
          <a:srgbClr val="0E4133"/>
        </a:dk1>
        <a:lt1>
          <a:srgbClr val="FFFFFF"/>
        </a:lt1>
        <a:dk2>
          <a:srgbClr val="D06000"/>
        </a:dk2>
        <a:lt2>
          <a:srgbClr val="9F9F9F"/>
        </a:lt2>
        <a:accent1>
          <a:srgbClr val="E4E4E4"/>
        </a:accent1>
        <a:accent2>
          <a:srgbClr val="B6CB90"/>
        </a:accent2>
        <a:accent3>
          <a:srgbClr val="FFFFFF"/>
        </a:accent3>
        <a:accent4>
          <a:srgbClr val="0A362A"/>
        </a:accent4>
        <a:accent5>
          <a:srgbClr val="EFEFEF"/>
        </a:accent5>
        <a:accent6>
          <a:srgbClr val="A5B882"/>
        </a:accent6>
        <a:hlink>
          <a:srgbClr val="93B82B"/>
        </a:hlink>
        <a:folHlink>
          <a:srgbClr val="A463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oogdiervereniging-sjabloon" id="{821AEF22-9C56-B749-B49F-BBCC47D1D0C1}" vid="{E6077CE9-500F-6448-80AC-A1C1F9103D1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ZV sjabloon pptx 2019</Template>
  <TotalTime>198</TotalTime>
  <Words>141</Words>
  <Application>Microsoft Office PowerPoint</Application>
  <PresentationFormat>Diavoorstelling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8" baseType="lpstr">
      <vt:lpstr>ＭＳ Ｐゴシック</vt:lpstr>
      <vt:lpstr>Amerigo BT</vt:lpstr>
      <vt:lpstr>Arial</vt:lpstr>
      <vt:lpstr>Bitter</vt:lpstr>
      <vt:lpstr>Calibri</vt:lpstr>
      <vt:lpstr>Calibri Normaal</vt:lpstr>
      <vt:lpstr>Courier New</vt:lpstr>
      <vt:lpstr>Times</vt:lpstr>
      <vt:lpstr>Trebuchet MS</vt:lpstr>
      <vt:lpstr>Verdana</vt:lpstr>
      <vt:lpstr>Zoogdiervereniging-sjabloon (1)</vt:lpstr>
      <vt:lpstr>International Beaver Knowledge Hub</vt:lpstr>
      <vt:lpstr>Connecting and sharing</vt:lpstr>
      <vt:lpstr>The Platform</vt:lpstr>
      <vt:lpstr>Sneak peak</vt:lpstr>
      <vt:lpstr>Sneak peak</vt:lpstr>
      <vt:lpstr>Want to support the hub?</vt:lpstr>
      <vt:lpstr>Questions?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Roline Eikelboom</dc:creator>
  <cp:lastModifiedBy>Marloes Leeflang</cp:lastModifiedBy>
  <cp:revision>27</cp:revision>
  <dcterms:created xsi:type="dcterms:W3CDTF">2019-07-17T12:55:05Z</dcterms:created>
  <dcterms:modified xsi:type="dcterms:W3CDTF">2025-06-23T10:27:55Z</dcterms:modified>
</cp:coreProperties>
</file>